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4" r:id="rId1"/>
  </p:sldMasterIdLst>
  <p:notesMasterIdLst>
    <p:notesMasterId r:id="rId8"/>
  </p:notesMasterIdLst>
  <p:sldIdLst>
    <p:sldId id="537" r:id="rId2"/>
    <p:sldId id="398" r:id="rId3"/>
    <p:sldId id="547" r:id="rId4"/>
    <p:sldId id="548" r:id="rId5"/>
    <p:sldId id="550" r:id="rId6"/>
    <p:sldId id="549" r:id="rId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1. Bölüm" id="{94F751C8-EB99-49B1-9BAD-9BF99E2E1413}">
          <p14:sldIdLst>
            <p14:sldId id="537"/>
            <p14:sldId id="398"/>
            <p14:sldId id="547"/>
            <p14:sldId id="548"/>
            <p14:sldId id="550"/>
            <p14:sldId id="54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94533" autoAdjust="0"/>
  </p:normalViewPr>
  <p:slideViewPr>
    <p:cSldViewPr>
      <p:cViewPr varScale="1">
        <p:scale>
          <a:sx n="105" d="100"/>
          <a:sy n="105" d="100"/>
        </p:scale>
        <p:origin x="546" y="114"/>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EC2E82-B32F-4868-81FE-5F45DA66E42B}" type="datetimeFigureOut">
              <a:rPr lang="tr-TR" smtClean="0"/>
              <a:t>9.09.2026</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F07FCA-C637-4987-BBF8-626516EEF03C}" type="slidenum">
              <a:rPr lang="tr-TR" smtClean="0"/>
              <a:t>‹#›</a:t>
            </a:fld>
            <a:endParaRPr lang="tr-TR"/>
          </a:p>
        </p:txBody>
      </p:sp>
    </p:spTree>
    <p:extLst>
      <p:ext uri="{BB962C8B-B14F-4D97-AF65-F5344CB8AC3E}">
        <p14:creationId xmlns:p14="http://schemas.microsoft.com/office/powerpoint/2010/main" val="471110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tr-TR"/>
              <a:t>Asıl başlık stili için tıklatın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965228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838721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tr-TR"/>
              <a:t>Asıl başlık stili için tıklatın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3116158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A23720DD-5B6D-40BF-8493-A6B52D484E6B}" type="datetimeFigureOut">
              <a:rPr lang="tr-TR" smtClean="0"/>
              <a:t>9.09.2026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070878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A23720DD-5B6D-40BF-8493-A6B52D484E6B}" type="datetimeFigureOut">
              <a:rPr lang="tr-TR" smtClean="0"/>
              <a:t>9.09.2026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3301217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A23720DD-5B6D-40BF-8493-A6B52D484E6B}" type="datetimeFigureOut">
              <a:rPr lang="tr-TR" smtClean="0"/>
              <a:t>9.09.2026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503659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t>9.09.2026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58648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tr-TR"/>
              <a:t>Asıl başlık stili için tıklatın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A23720DD-5B6D-40BF-8493-A6B52D484E6B}" type="datetimeFigureOut">
              <a:rPr lang="tr-TR" smtClean="0"/>
              <a:t>9.09.2026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351428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A23720DD-5B6D-40BF-8493-A6B52D484E6B}" type="datetimeFigureOut">
              <a:rPr lang="tr-TR" smtClean="0"/>
              <a:t>9.09.2026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109564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tr-TR"/>
              <a:t>Asıl başlık stili için tıklatın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775099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a:t>Asıl başlık stili için tıklatın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7303778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tr-TR"/>
              <a:t>Asıl başlık stili için tıklatın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39977418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096683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tr-TR"/>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7485525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5200739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tr-TR"/>
              <a:t>Asıl başlık stili için tıklatın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3254271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tr-TR"/>
              <a:t>Asıl başlık stili için tıklatın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23720DD-5B6D-40BF-8493-A6B52D484E6B}" type="datetimeFigureOut">
              <a:rPr lang="tr-TR" smtClean="0"/>
              <a:t>9.09.2026</a:t>
            </a:fld>
            <a:endParaRPr lang="tr-T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302176B-0E47-46AC-8F43-DAB4B8A37D06}" type="slidenum">
              <a:rPr lang="tr-TR" smtClean="0"/>
              <a:t>‹#›</a:t>
            </a:fld>
            <a:endParaRPr lang="tr-TR"/>
          </a:p>
        </p:txBody>
      </p:sp>
    </p:spTree>
    <p:extLst>
      <p:ext uri="{BB962C8B-B14F-4D97-AF65-F5344CB8AC3E}">
        <p14:creationId xmlns:p14="http://schemas.microsoft.com/office/powerpoint/2010/main" val="3248647637"/>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7" r:id="rId13"/>
    <p:sldLayoutId id="2147483828" r:id="rId14"/>
    <p:sldLayoutId id="2147483829" r:id="rId15"/>
    <p:sldLayoutId id="214748383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p:cNvSpPr txBox="1"/>
          <p:nvPr/>
        </p:nvSpPr>
        <p:spPr>
          <a:xfrm>
            <a:off x="335360" y="620688"/>
            <a:ext cx="9696400" cy="5016758"/>
          </a:xfrm>
          <a:prstGeom prst="rect">
            <a:avLst/>
          </a:prstGeom>
          <a:noFill/>
        </p:spPr>
        <p:txBody>
          <a:bodyPr wrap="square" rtlCol="0">
            <a:spAutoFit/>
          </a:bodyPr>
          <a:lstStyle/>
          <a:p>
            <a:pPr algn="ctr"/>
            <a:r>
              <a:rPr lang="tr-TR" sz="8000" b="1" dirty="0">
                <a:solidFill>
                  <a:schemeClr val="accent2">
                    <a:lumMod val="75000"/>
                  </a:schemeClr>
                </a:solidFill>
                <a:latin typeface="Book Antiqua" panose="02040602050305030304" pitchFamily="18" charset="0"/>
              </a:rPr>
              <a:t>Tasarım </a:t>
            </a:r>
          </a:p>
          <a:p>
            <a:pPr algn="ctr"/>
            <a:r>
              <a:rPr lang="tr-TR" sz="8000" b="1" dirty="0">
                <a:solidFill>
                  <a:schemeClr val="accent2">
                    <a:lumMod val="75000"/>
                  </a:schemeClr>
                </a:solidFill>
                <a:latin typeface="Book Antiqua" panose="02040602050305030304" pitchFamily="18" charset="0"/>
              </a:rPr>
              <a:t>Bölümü</a:t>
            </a:r>
          </a:p>
          <a:p>
            <a:pPr algn="ctr"/>
            <a:r>
              <a:rPr lang="tr-TR" sz="8000" b="1" dirty="0">
                <a:solidFill>
                  <a:schemeClr val="accent2">
                    <a:lumMod val="75000"/>
                  </a:schemeClr>
                </a:solidFill>
                <a:latin typeface="Book Antiqua" panose="02040602050305030304" pitchFamily="18" charset="0"/>
              </a:rPr>
              <a:t>Grafik Tasarımı Programı</a:t>
            </a:r>
          </a:p>
        </p:txBody>
      </p:sp>
      <p:pic>
        <p:nvPicPr>
          <p:cNvPr id="1028" name="Picture 4" descr="Iğdır Üniversites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 y="80432"/>
            <a:ext cx="1800000" cy="167294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pps.whatsapp.net/v/t61.24694-24/71539685_2424036304591328_6249307264932788235_n.jpg?ccb=11-4&amp;oh=01_AVyJfI7U7U0LO-WyMsq2zFAVywxSQpakOeN2JCA4jqqXIg&amp;oe=6294FBB9"/>
          <p:cNvPicPr>
            <a:picLocks noChangeAspect="1" noChangeArrowheads="1"/>
          </p:cNvPicPr>
          <p:nvPr/>
        </p:nvPicPr>
        <p:blipFill>
          <a:blip r:embed="rId3" cstate="print">
            <a:clrChange>
              <a:clrFrom>
                <a:srgbClr val="FBFFFF"/>
              </a:clrFrom>
              <a:clrTo>
                <a:srgbClr val="FBFFFF">
                  <a:alpha val="0"/>
                </a:srgbClr>
              </a:clrTo>
            </a:clrChange>
            <a:extLst>
              <a:ext uri="{28A0092B-C50C-407E-A947-70E740481C1C}">
                <a14:useLocalDpi xmlns:a14="http://schemas.microsoft.com/office/drawing/2010/main" val="0"/>
              </a:ext>
            </a:extLst>
          </a:blip>
          <a:srcRect/>
          <a:stretch>
            <a:fillRect/>
          </a:stretch>
        </p:blipFill>
        <p:spPr bwMode="auto">
          <a:xfrm>
            <a:off x="7824192" y="134536"/>
            <a:ext cx="1564734" cy="1564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6864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623392" y="631054"/>
            <a:ext cx="9073008" cy="5595891"/>
          </a:xfrm>
          <a:prstGeom prst="rect">
            <a:avLst/>
          </a:prstGeom>
          <a:noFill/>
        </p:spPr>
        <p:txBody>
          <a:bodyPr wrap="square" rtlCol="0">
            <a:spAutoFit/>
          </a:bodyPr>
          <a:lstStyle/>
          <a:p>
            <a:pPr algn="just">
              <a:lnSpc>
                <a:spcPct val="150000"/>
              </a:lnSpc>
              <a:spcBef>
                <a:spcPct val="0"/>
              </a:spcBef>
            </a:pPr>
            <a:r>
              <a:rPr lang="tr-TR" sz="1600" b="1" dirty="0">
                <a:latin typeface="Book Antiqua" panose="02040602050305030304" pitchFamily="18" charset="0"/>
              </a:rPr>
              <a:t>Grafik Tasarımı Programı, </a:t>
            </a:r>
          </a:p>
          <a:p>
            <a:pPr algn="just">
              <a:lnSpc>
                <a:spcPct val="150000"/>
              </a:lnSpc>
              <a:spcBef>
                <a:spcPct val="0"/>
              </a:spcBef>
            </a:pPr>
            <a:endParaRPr lang="tr-TR" sz="1600" dirty="0">
              <a:latin typeface="Book Antiqua" panose="02040602050305030304" pitchFamily="18" charset="0"/>
            </a:endParaRPr>
          </a:p>
          <a:p>
            <a:pPr algn="just">
              <a:lnSpc>
                <a:spcPct val="150000"/>
              </a:lnSpc>
              <a:spcBef>
                <a:spcPct val="0"/>
              </a:spcBef>
            </a:pPr>
            <a:r>
              <a:rPr lang="tr-TR" sz="1600" dirty="0">
                <a:latin typeface="Book Antiqua" panose="02040602050305030304" pitchFamily="18" charset="0"/>
              </a:rPr>
              <a:t>	Grafik tasarım programı, görsel iletişim ve yaratıcı problem çözme üzerine odaklanarak bireyleri estetik, işlevsel ve yenilikçi tasarımlar üretebilecek şekilde eğitir. Bu program, dijital ve basılı medya üzerinde çalışan tasarımcılar için temel bilgi ve beceriler sunar. İçeriğinde; yapay zeka, tipografi, renk teorisi, illüstrasyon, dijital tasarım, fotoğrafçılık, marka kimliği, web ve mobil arayüz tasarımı, kullanıcı deneyimi (UX) ve kullanıcı arayüzü (UI) gibi dersler bulunur. Öğrenciler, Adobe Photoshop, </a:t>
            </a:r>
            <a:r>
              <a:rPr lang="tr-TR" sz="1600" dirty="0" err="1">
                <a:latin typeface="Book Antiqua" panose="02040602050305030304" pitchFamily="18" charset="0"/>
              </a:rPr>
              <a:t>Illustrator</a:t>
            </a:r>
            <a:r>
              <a:rPr lang="tr-TR" sz="1600" dirty="0">
                <a:latin typeface="Book Antiqua" panose="02040602050305030304" pitchFamily="18" charset="0"/>
              </a:rPr>
              <a:t>, </a:t>
            </a:r>
            <a:r>
              <a:rPr lang="tr-TR" sz="1600" dirty="0" err="1">
                <a:latin typeface="Book Antiqua" panose="02040602050305030304" pitchFamily="18" charset="0"/>
              </a:rPr>
              <a:t>InDesign</a:t>
            </a:r>
            <a:r>
              <a:rPr lang="tr-TR" sz="1600" dirty="0">
                <a:latin typeface="Book Antiqua" panose="02040602050305030304" pitchFamily="18" charset="0"/>
              </a:rPr>
              <a:t> gibi yaygın tasarım araçlarını ve güncel teknolojileri kullanarak, güçlü bir portföy geliştirme fırsatı bulurlar.</a:t>
            </a:r>
          </a:p>
          <a:p>
            <a:pPr algn="just">
              <a:lnSpc>
                <a:spcPct val="150000"/>
              </a:lnSpc>
              <a:spcBef>
                <a:spcPct val="0"/>
              </a:spcBef>
            </a:pPr>
            <a:r>
              <a:rPr lang="tr-TR" sz="1600" dirty="0">
                <a:latin typeface="Book Antiqua" panose="02040602050305030304" pitchFamily="18" charset="0"/>
              </a:rPr>
              <a:t>Eğitim sürecinde öğrenciler; afiş, logo, kitap, dergi, dijital reklam, sosyal medya içerikleri gibi projelerde yer alarak hem teorik hem de pratik becerilerini geliştirirler. Grafik tasarımcılar, mezuniyet sonrasında reklam ajansları, medya kuruluşları, dijital ajanslar, yayınevleri ve kurumsal firmalarda kariyer yapabilir; yaratıcı endüstrilerde özgün ve etkili görsel çözümler sunabilirler. Program, hem sanatsal hem de ticari projelerde başarı sağlayacak şekilde, tasarım estetiği ve teknolojiyi bir araya getiren kapsamlı bir eğitim sunar.</a:t>
            </a:r>
          </a:p>
        </p:txBody>
      </p:sp>
    </p:spTree>
    <p:extLst>
      <p:ext uri="{BB962C8B-B14F-4D97-AF65-F5344CB8AC3E}">
        <p14:creationId xmlns:p14="http://schemas.microsoft.com/office/powerpoint/2010/main" val="35161694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07368" y="548680"/>
            <a:ext cx="9073008" cy="5355312"/>
          </a:xfrm>
          <a:prstGeom prst="rect">
            <a:avLst/>
          </a:prstGeom>
          <a:noFill/>
        </p:spPr>
        <p:txBody>
          <a:bodyPr wrap="square" rtlCol="0">
            <a:spAutoFit/>
          </a:bodyPr>
          <a:lstStyle/>
          <a:p>
            <a:pPr algn="just">
              <a:lnSpc>
                <a:spcPct val="150000"/>
              </a:lnSpc>
              <a:spcBef>
                <a:spcPct val="0"/>
              </a:spcBef>
            </a:pPr>
            <a:r>
              <a:rPr lang="tr-TR" b="1" dirty="0">
                <a:latin typeface="Book Antiqua" panose="02040602050305030304" pitchFamily="18" charset="0"/>
              </a:rPr>
              <a:t>Grafik Tasarımı Programı’nın Amacı, </a:t>
            </a:r>
          </a:p>
          <a:p>
            <a:pPr algn="just">
              <a:lnSpc>
                <a:spcPct val="150000"/>
              </a:lnSpc>
              <a:spcBef>
                <a:spcPct val="0"/>
              </a:spcBef>
            </a:pPr>
            <a:endParaRPr lang="tr-TR" dirty="0">
              <a:latin typeface="Book Antiqua" panose="02040602050305030304" pitchFamily="18" charset="0"/>
            </a:endParaRPr>
          </a:p>
          <a:p>
            <a:pPr algn="just">
              <a:lnSpc>
                <a:spcPct val="100000"/>
              </a:lnSpc>
              <a:spcBef>
                <a:spcPct val="0"/>
              </a:spcBef>
            </a:pPr>
            <a:r>
              <a:rPr lang="tr-TR" dirty="0">
                <a:latin typeface="Book Antiqua" panose="02040602050305030304" pitchFamily="18" charset="0"/>
              </a:rPr>
              <a:t>	Grafik Tasarım Programının amacı; görsel iletişim ve tasarım alanında gerekli kuramsal bilgi, teknik beceri ve yaratıcı düşünme yetkinliğine sahip, çağdaş tasarım anlayışını benimseyen ve teknolojik gelişmeleri tasarım süreçlerine aktarabilen nitelikli grafik tasarımcılar yetiştirmektir.</a:t>
            </a:r>
          </a:p>
          <a:p>
            <a:pPr algn="just">
              <a:lnSpc>
                <a:spcPct val="100000"/>
              </a:lnSpc>
              <a:spcBef>
                <a:spcPct val="0"/>
              </a:spcBef>
            </a:pPr>
            <a:endParaRPr lang="tr-TR" dirty="0">
              <a:latin typeface="Book Antiqua" panose="02040602050305030304" pitchFamily="18" charset="0"/>
            </a:endParaRPr>
          </a:p>
          <a:p>
            <a:pPr algn="just">
              <a:lnSpc>
                <a:spcPct val="100000"/>
              </a:lnSpc>
              <a:spcBef>
                <a:spcPct val="0"/>
              </a:spcBef>
            </a:pPr>
            <a:r>
              <a:rPr lang="tr-TR" dirty="0">
                <a:latin typeface="Book Antiqua" panose="02040602050305030304" pitchFamily="18" charset="0"/>
              </a:rPr>
              <a:t>Program kapsamında öğrencilerin; tasarımın temel ilke ve elemanlarını kavramaları, görsel düşünme ve problem çözme becerilerini geliştirmeleri, özgün ve işlevsel tasarım çözümleri üretebilmeleri, geleneksel ve dijital tasarım araçlarını etkin biçimde kullanabilmeleri amaçlanmaktadır. Bununla birlikte öğrencilerin tipografi, illüstrasyon, kurumsal kimlik, yayın grafiği, reklam grafiği, dijital medya ve görsel iletişim gibi farklı alanlarda proje geliştirebilecek mesleki yeterliliğe ulaşmaları hedeflenmektedir.</a:t>
            </a:r>
          </a:p>
          <a:p>
            <a:pPr algn="just">
              <a:lnSpc>
                <a:spcPct val="100000"/>
              </a:lnSpc>
              <a:spcBef>
                <a:spcPct val="0"/>
              </a:spcBef>
            </a:pPr>
            <a:endParaRPr lang="tr-TR" dirty="0">
              <a:latin typeface="Book Antiqua" panose="02040602050305030304" pitchFamily="18" charset="0"/>
            </a:endParaRPr>
          </a:p>
          <a:p>
            <a:pPr algn="just">
              <a:lnSpc>
                <a:spcPct val="100000"/>
              </a:lnSpc>
              <a:spcBef>
                <a:spcPct val="0"/>
              </a:spcBef>
            </a:pPr>
            <a:r>
              <a:rPr lang="tr-TR" dirty="0">
                <a:latin typeface="Book Antiqua" panose="02040602050305030304" pitchFamily="18" charset="0"/>
              </a:rPr>
              <a:t>Program; öğrencilerin estetik duyarlılıklarının yanı sıra mesleki etik, sürdürülebilirlik, ekip çalışması ve yaşam boyu öğrenme bilincini geliştirmelerini; değişen iletişim teknolojileri ve sektör ihtiyaçlarına uyum sağlayabilen, yenilikçi ve üretken tasarımcılar olarak yetişmelerini amaçlamaktadır.</a:t>
            </a:r>
          </a:p>
        </p:txBody>
      </p:sp>
    </p:spTree>
    <p:extLst>
      <p:ext uri="{BB962C8B-B14F-4D97-AF65-F5344CB8AC3E}">
        <p14:creationId xmlns:p14="http://schemas.microsoft.com/office/powerpoint/2010/main" val="250672066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07368" y="494831"/>
            <a:ext cx="9073008" cy="5868338"/>
          </a:xfrm>
          <a:prstGeom prst="rect">
            <a:avLst/>
          </a:prstGeom>
          <a:noFill/>
        </p:spPr>
        <p:txBody>
          <a:bodyPr wrap="square" rtlCol="0">
            <a:spAutoFit/>
          </a:bodyPr>
          <a:lstStyle/>
          <a:p>
            <a:pPr algn="just">
              <a:lnSpc>
                <a:spcPct val="150000"/>
              </a:lnSpc>
              <a:spcBef>
                <a:spcPct val="0"/>
              </a:spcBef>
            </a:pPr>
            <a:r>
              <a:rPr lang="tr-TR" b="1" dirty="0">
                <a:latin typeface="Book Antiqua" panose="02040602050305030304" pitchFamily="18" charset="0"/>
              </a:rPr>
              <a:t>Misyonumuz,</a:t>
            </a:r>
          </a:p>
          <a:p>
            <a:pPr algn="just">
              <a:lnSpc>
                <a:spcPct val="150000"/>
              </a:lnSpc>
              <a:spcBef>
                <a:spcPct val="0"/>
              </a:spcBef>
            </a:pPr>
            <a:endParaRPr lang="tr-TR" dirty="0">
              <a:latin typeface="Book Antiqua" panose="02040602050305030304" pitchFamily="18" charset="0"/>
            </a:endParaRPr>
          </a:p>
          <a:p>
            <a:pPr algn="just">
              <a:lnSpc>
                <a:spcPct val="150000"/>
              </a:lnSpc>
              <a:spcBef>
                <a:spcPct val="0"/>
              </a:spcBef>
            </a:pPr>
            <a:r>
              <a:rPr lang="tr-TR" dirty="0">
                <a:latin typeface="Book Antiqua" panose="02040602050305030304" pitchFamily="18" charset="0"/>
              </a:rPr>
              <a:t>	Grafik Tasarım alanındaki bilimsel, sanatsal ve teknolojik gelişmeleri takip eden; yaratıcı, yenilikçi, estetik ve işlevsel tasarım çözümleri üretebilen nitelikli grafik tasarımcılar yetiştirmek. Öğrencilerin görsel iletişim, tasarım düşüncesi, tipografi, illüstrasyon, kurumsal kimlik, yayın grafiği, reklam grafiği ve dijital medya gibi alanlarda mesleki bilgi ve becerilerini geliştirmek; geleneksel ve dijital tasarım araçlarını etkin biçimde kullanmalarını sağlamak.</a:t>
            </a:r>
          </a:p>
          <a:p>
            <a:pPr algn="just">
              <a:lnSpc>
                <a:spcPct val="150000"/>
              </a:lnSpc>
              <a:spcBef>
                <a:spcPct val="0"/>
              </a:spcBef>
            </a:pPr>
            <a:endParaRPr lang="tr-TR" dirty="0">
              <a:latin typeface="Book Antiqua" panose="02040602050305030304" pitchFamily="18" charset="0"/>
            </a:endParaRPr>
          </a:p>
          <a:p>
            <a:pPr algn="just">
              <a:lnSpc>
                <a:spcPct val="150000"/>
              </a:lnSpc>
              <a:spcBef>
                <a:spcPct val="0"/>
              </a:spcBef>
            </a:pPr>
            <a:r>
              <a:rPr lang="tr-TR" dirty="0">
                <a:latin typeface="Book Antiqua" panose="02040602050305030304" pitchFamily="18" charset="0"/>
              </a:rPr>
              <a:t>Öğrencilerin yaratıcı ve eleştirel düşünme, problem çözme, proje geliştirme ve ekip çalışması becerilerini destekleyen; mesleki etik, toplumsal sorumluluk ve yaşam boyu öğrenme ilkelerini benimseyen bir eğitim ortamı oluşturmak. Tasarım alanında yerel ve kültürel değerleri çağdaş görsel iletişim yaklaşımlarıyla buluşturarak topluma ve sektöre katkı sağlamak.</a:t>
            </a:r>
          </a:p>
        </p:txBody>
      </p:sp>
    </p:spTree>
    <p:extLst>
      <p:ext uri="{BB962C8B-B14F-4D97-AF65-F5344CB8AC3E}">
        <p14:creationId xmlns:p14="http://schemas.microsoft.com/office/powerpoint/2010/main" val="365764217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07368" y="260648"/>
            <a:ext cx="9073008" cy="6048451"/>
          </a:xfrm>
          <a:prstGeom prst="rect">
            <a:avLst/>
          </a:prstGeom>
          <a:noFill/>
        </p:spPr>
        <p:txBody>
          <a:bodyPr wrap="square" rtlCol="0">
            <a:spAutoFit/>
          </a:bodyPr>
          <a:lstStyle/>
          <a:p>
            <a:pPr algn="just">
              <a:lnSpc>
                <a:spcPct val="150000"/>
              </a:lnSpc>
              <a:spcBef>
                <a:spcPct val="0"/>
              </a:spcBef>
            </a:pPr>
            <a:r>
              <a:rPr lang="tr-TR" sz="2000" b="1" dirty="0">
                <a:latin typeface="Book Antiqua" panose="02040602050305030304" pitchFamily="18" charset="0"/>
              </a:rPr>
              <a:t>Vizyonumuz,</a:t>
            </a:r>
          </a:p>
          <a:p>
            <a:pPr algn="just">
              <a:lnSpc>
                <a:spcPct val="150000"/>
              </a:lnSpc>
              <a:spcBef>
                <a:spcPct val="0"/>
              </a:spcBef>
            </a:pPr>
            <a:endParaRPr lang="tr-TR" sz="2000" dirty="0">
              <a:latin typeface="Book Antiqua" panose="02040602050305030304" pitchFamily="18" charset="0"/>
            </a:endParaRPr>
          </a:p>
          <a:p>
            <a:pPr algn="just">
              <a:lnSpc>
                <a:spcPct val="150000"/>
              </a:lnSpc>
              <a:spcBef>
                <a:spcPct val="0"/>
              </a:spcBef>
            </a:pPr>
            <a:r>
              <a:rPr lang="tr-TR" sz="2000" dirty="0">
                <a:latin typeface="Book Antiqua" panose="02040602050305030304" pitchFamily="18" charset="0"/>
              </a:rPr>
              <a:t>	Çağdaş grafik tasarım eğitimi ve uygulamalarında yenilikçi yaklaşımları benimseyen, teknolojik gelişmeleri tasarım süreçlerine etkin biçimde entegre eden, yaratıcı ve özgün çalışmalarıyla öne çıkan, ulusal ve uluslararası düzeyde tanınan ve tercih edilen bir Grafik Tasarım Programı olmak.</a:t>
            </a:r>
          </a:p>
          <a:p>
            <a:pPr algn="just">
              <a:lnSpc>
                <a:spcPct val="150000"/>
              </a:lnSpc>
              <a:spcBef>
                <a:spcPct val="0"/>
              </a:spcBef>
            </a:pPr>
            <a:endParaRPr lang="tr-TR" sz="2000" dirty="0">
              <a:latin typeface="Book Antiqua" panose="02040602050305030304" pitchFamily="18" charset="0"/>
            </a:endParaRPr>
          </a:p>
          <a:p>
            <a:pPr algn="just">
              <a:lnSpc>
                <a:spcPct val="150000"/>
              </a:lnSpc>
              <a:spcBef>
                <a:spcPct val="0"/>
              </a:spcBef>
            </a:pPr>
            <a:r>
              <a:rPr lang="tr-TR" sz="2000" dirty="0">
                <a:latin typeface="Book Antiqua" panose="02040602050305030304" pitchFamily="18" charset="0"/>
              </a:rPr>
              <a:t>Görsel iletişim tasarımı alanındaki gelişmeleri yakından takip eden, sektörle güçlü iş birlikleri kuran, öğrencilerini değişen mesleki ve teknolojik koşullara hazırlayan; kültürel değerleri çağdaş tasarım anlayışıyla harmanlayarak tasarım alanına sanatsal, bilimsel ve toplumsal katkı sunan örnek bir program olmayı hedeflemek.</a:t>
            </a:r>
          </a:p>
        </p:txBody>
      </p:sp>
    </p:spTree>
    <p:extLst>
      <p:ext uri="{BB962C8B-B14F-4D97-AF65-F5344CB8AC3E}">
        <p14:creationId xmlns:p14="http://schemas.microsoft.com/office/powerpoint/2010/main" val="128858553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0" y="1628800"/>
            <a:ext cx="9073008" cy="508473"/>
          </a:xfrm>
          <a:prstGeom prst="rect">
            <a:avLst/>
          </a:prstGeom>
          <a:noFill/>
        </p:spPr>
        <p:txBody>
          <a:bodyPr wrap="square" rtlCol="0">
            <a:spAutoFit/>
          </a:bodyPr>
          <a:lstStyle/>
          <a:p>
            <a:pPr algn="just">
              <a:lnSpc>
                <a:spcPct val="150000"/>
              </a:lnSpc>
              <a:spcBef>
                <a:spcPct val="0"/>
              </a:spcBef>
            </a:pPr>
            <a:r>
              <a:rPr lang="tr-TR" sz="2000" dirty="0">
                <a:latin typeface="Book Antiqua" panose="02040602050305030304" pitchFamily="18" charset="0"/>
              </a:rPr>
              <a:t>	Grafik Tasarımı programı aktif değildir ve öğrenci almamaktadır.</a:t>
            </a:r>
          </a:p>
        </p:txBody>
      </p:sp>
    </p:spTree>
    <p:extLst>
      <p:ext uri="{BB962C8B-B14F-4D97-AF65-F5344CB8AC3E}">
        <p14:creationId xmlns:p14="http://schemas.microsoft.com/office/powerpoint/2010/main" val="409089134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Yüzeyler">
  <a:themeElements>
    <a:clrScheme name="Yüzeyler">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Yüzeyler">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Yüzeyler">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1603</TotalTime>
  <Words>564</Words>
  <Application>Microsoft Office PowerPoint</Application>
  <PresentationFormat>Geniş ekran</PresentationFormat>
  <Paragraphs>25</Paragraphs>
  <Slides>6</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6</vt:i4>
      </vt:variant>
    </vt:vector>
  </HeadingPairs>
  <TitlesOfParts>
    <vt:vector size="12" baseType="lpstr">
      <vt:lpstr>Arial</vt:lpstr>
      <vt:lpstr>Book Antiqua</vt:lpstr>
      <vt:lpstr>Calibri</vt:lpstr>
      <vt:lpstr>Trebuchet MS</vt:lpstr>
      <vt:lpstr>Wingdings 3</vt:lpstr>
      <vt:lpstr>Yüzeyler</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Bes</dc:creator>
  <cp:lastModifiedBy>İsmail Kunduracıoğlu</cp:lastModifiedBy>
  <cp:revision>238</cp:revision>
  <dcterms:created xsi:type="dcterms:W3CDTF">2015-11-17T10:58:57Z</dcterms:created>
  <dcterms:modified xsi:type="dcterms:W3CDTF">2026-09-09T08:40:36Z</dcterms:modified>
</cp:coreProperties>
</file>