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10"/>
  </p:notesMasterIdLst>
  <p:sldIdLst>
    <p:sldId id="537" r:id="rId2"/>
    <p:sldId id="398" r:id="rId3"/>
    <p:sldId id="547" r:id="rId4"/>
    <p:sldId id="548" r:id="rId5"/>
    <p:sldId id="550" r:id="rId6"/>
    <p:sldId id="549" r:id="rId7"/>
    <p:sldId id="551" r:id="rId8"/>
    <p:sldId id="552"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Bölüm" id="{94F751C8-EB99-49B1-9BAD-9BF99E2E1413}">
          <p14:sldIdLst>
            <p14:sldId id="537"/>
            <p14:sldId id="398"/>
            <p14:sldId id="547"/>
            <p14:sldId id="548"/>
            <p14:sldId id="550"/>
            <p14:sldId id="549"/>
            <p14:sldId id="551"/>
            <p14:sldId id="55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533" autoAdjust="0"/>
  </p:normalViewPr>
  <p:slideViewPr>
    <p:cSldViewPr>
      <p:cViewPr varScale="1">
        <p:scale>
          <a:sx n="105" d="100"/>
          <a:sy n="105" d="100"/>
        </p:scale>
        <p:origin x="546" y="11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EC2E82-B32F-4868-81FE-5F45DA66E42B}" type="datetimeFigureOut">
              <a:rPr lang="tr-TR" smtClean="0"/>
              <a:t>9.09.2026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F07FCA-C637-4987-BBF8-626516EEF03C}" type="slidenum">
              <a:rPr lang="tr-TR" smtClean="0"/>
              <a:t>‹#›</a:t>
            </a:fld>
            <a:endParaRPr lang="tr-TR"/>
          </a:p>
        </p:txBody>
      </p:sp>
    </p:spTree>
    <p:extLst>
      <p:ext uri="{BB962C8B-B14F-4D97-AF65-F5344CB8AC3E}">
        <p14:creationId xmlns:p14="http://schemas.microsoft.com/office/powerpoint/2010/main" val="471110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96522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83872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116158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070878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t>9.09.2026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301217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A23720DD-5B6D-40BF-8493-A6B52D484E6B}" type="datetimeFigureOut">
              <a:rPr lang="tr-TR" smtClean="0"/>
              <a:t>9.09.2026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50365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9.09.2026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58648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A23720DD-5B6D-40BF-8493-A6B52D484E6B}" type="datetimeFigureOut">
              <a:rPr lang="tr-TR" smtClean="0"/>
              <a:t>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351428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A23720DD-5B6D-40BF-8493-A6B52D484E6B}" type="datetimeFigureOut">
              <a:rPr lang="tr-TR" smtClean="0"/>
              <a:t>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109564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775099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30377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997741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09668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748552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520073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25427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3720DD-5B6D-40BF-8493-A6B52D484E6B}" type="datetimeFigureOut">
              <a:rPr lang="tr-TR" smtClean="0"/>
              <a:t>9.09.2026</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3248647637"/>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335360" y="620688"/>
            <a:ext cx="9696400" cy="5016758"/>
          </a:xfrm>
          <a:prstGeom prst="rect">
            <a:avLst/>
          </a:prstGeom>
          <a:noFill/>
        </p:spPr>
        <p:txBody>
          <a:bodyPr wrap="square" rtlCol="0">
            <a:spAutoFit/>
          </a:bodyPr>
          <a:lstStyle/>
          <a:p>
            <a:pPr algn="ctr"/>
            <a:r>
              <a:rPr lang="tr-TR" sz="8000" b="1" dirty="0">
                <a:solidFill>
                  <a:schemeClr val="accent2">
                    <a:lumMod val="75000"/>
                  </a:schemeClr>
                </a:solidFill>
                <a:latin typeface="Book Antiqua" panose="02040602050305030304" pitchFamily="18" charset="0"/>
              </a:rPr>
              <a:t>Tasarım </a:t>
            </a:r>
          </a:p>
          <a:p>
            <a:pPr algn="ctr"/>
            <a:r>
              <a:rPr lang="tr-TR" sz="8000" b="1" dirty="0">
                <a:solidFill>
                  <a:schemeClr val="accent2">
                    <a:lumMod val="75000"/>
                  </a:schemeClr>
                </a:solidFill>
                <a:latin typeface="Book Antiqua" panose="02040602050305030304" pitchFamily="18" charset="0"/>
              </a:rPr>
              <a:t>Bölümü</a:t>
            </a:r>
          </a:p>
          <a:p>
            <a:pPr algn="ctr"/>
            <a:r>
              <a:rPr lang="tr-TR" sz="8000" b="1" dirty="0">
                <a:solidFill>
                  <a:schemeClr val="accent2">
                    <a:lumMod val="75000"/>
                  </a:schemeClr>
                </a:solidFill>
                <a:latin typeface="Book Antiqua" panose="02040602050305030304" pitchFamily="18" charset="0"/>
              </a:rPr>
              <a:t>İç Mekan Tasarımı Programı</a:t>
            </a:r>
          </a:p>
        </p:txBody>
      </p:sp>
      <p:pic>
        <p:nvPicPr>
          <p:cNvPr id="1028" name="Picture 4" descr="Iğdır Üniversite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 y="80432"/>
            <a:ext cx="1800000" cy="16729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pps.whatsapp.net/v/t61.24694-24/71539685_2424036304591328_6249307264932788235_n.jpg?ccb=11-4&amp;oh=01_AVyJfI7U7U0LO-WyMsq2zFAVywxSQpakOeN2JCA4jqqXIg&amp;oe=6294FBB9"/>
          <p:cNvPicPr>
            <a:picLocks noChangeAspect="1" noChangeArrowheads="1"/>
          </p:cNvPicPr>
          <p:nvPr/>
        </p:nvPicPr>
        <p:blipFill>
          <a:blip r:embed="rId3" cstate="print">
            <a:clrChange>
              <a:clrFrom>
                <a:srgbClr val="FBFFFF"/>
              </a:clrFrom>
              <a:clrTo>
                <a:srgbClr val="FBFFFF">
                  <a:alpha val="0"/>
                </a:srgbClr>
              </a:clrTo>
            </a:clrChange>
            <a:extLst>
              <a:ext uri="{28A0092B-C50C-407E-A947-70E740481C1C}">
                <a14:useLocalDpi xmlns:a14="http://schemas.microsoft.com/office/drawing/2010/main" val="0"/>
              </a:ext>
            </a:extLst>
          </a:blip>
          <a:srcRect/>
          <a:stretch>
            <a:fillRect/>
          </a:stretch>
        </p:blipFill>
        <p:spPr bwMode="auto">
          <a:xfrm>
            <a:off x="7824192" y="134536"/>
            <a:ext cx="1564734" cy="1564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864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5586786"/>
          </a:xfrm>
          <a:prstGeom prst="rect">
            <a:avLst/>
          </a:prstGeom>
          <a:noFill/>
        </p:spPr>
        <p:txBody>
          <a:bodyPr wrap="square" rtlCol="0">
            <a:spAutoFit/>
          </a:bodyPr>
          <a:lstStyle/>
          <a:p>
            <a:pPr algn="just">
              <a:lnSpc>
                <a:spcPct val="150000"/>
              </a:lnSpc>
              <a:spcBef>
                <a:spcPct val="0"/>
              </a:spcBef>
            </a:pPr>
            <a:r>
              <a:rPr lang="tr-TR" sz="2000" b="1" dirty="0">
                <a:latin typeface="Book Antiqua" panose="02040602050305030304" pitchFamily="18" charset="0"/>
              </a:rPr>
              <a:t>İç Mekan Tasarımı Programı, </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	İç mekan tasarımı programı, estetik ve fonksiyonelliği bir araya getirerek yaşam alanlarının, ticari mekanların ve diğer iç ortamların tasarımını yapan profesyoneller yetiştirmeyi amaçlar. Program kapsamında, tasarım prensipleri, renk teorisi, malzeme bilgisi, ergonomi, 2D ve 3D modelleme yazılımları gibi temel konular öğretilir. Öğrenciler, mekânlara estetik ve pratik çözümler sunarak kullanıcı deneyimini optimize etmeyi öğrenir. Proje temelli çalışmalarla gerçek dünyadaki projelerde deneyim kazanırken, modern tasarım trendleri ve sürdürülebilirlik ilkeleri üzerine de odaklanırlar. Bu program, yaratıcı ve fonksiyonel mekân tasarımları yapabilmek için gerekli olan teknik bilgi ve becerileri sunar. </a:t>
            </a:r>
          </a:p>
        </p:txBody>
      </p:sp>
    </p:spTree>
    <p:extLst>
      <p:ext uri="{BB962C8B-B14F-4D97-AF65-F5344CB8AC3E}">
        <p14:creationId xmlns:p14="http://schemas.microsoft.com/office/powerpoint/2010/main" val="35161694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2554545"/>
          </a:xfrm>
          <a:prstGeom prst="rect">
            <a:avLst/>
          </a:prstGeom>
          <a:noFill/>
        </p:spPr>
        <p:txBody>
          <a:bodyPr wrap="square" rtlCol="0">
            <a:spAutoFit/>
          </a:bodyPr>
          <a:lstStyle/>
          <a:p>
            <a:pPr algn="just">
              <a:lnSpc>
                <a:spcPct val="150000"/>
              </a:lnSpc>
              <a:spcBef>
                <a:spcPct val="0"/>
              </a:spcBef>
            </a:pPr>
            <a:r>
              <a:rPr lang="tr-TR" sz="2000" b="1" dirty="0">
                <a:latin typeface="Book Antiqua" panose="02040602050305030304" pitchFamily="18" charset="0"/>
              </a:rPr>
              <a:t>İç Mekan Tasarımı Programı’nın Amacı, </a:t>
            </a:r>
          </a:p>
          <a:p>
            <a:pPr algn="just">
              <a:lnSpc>
                <a:spcPct val="150000"/>
              </a:lnSpc>
              <a:spcBef>
                <a:spcPct val="0"/>
              </a:spcBef>
            </a:pPr>
            <a:endParaRPr lang="tr-TR" sz="2000" dirty="0">
              <a:latin typeface="Book Antiqua" panose="02040602050305030304" pitchFamily="18" charset="0"/>
            </a:endParaRPr>
          </a:p>
          <a:p>
            <a:pPr algn="just">
              <a:lnSpc>
                <a:spcPct val="100000"/>
              </a:lnSpc>
              <a:spcBef>
                <a:spcPct val="0"/>
              </a:spcBef>
            </a:pPr>
            <a:r>
              <a:rPr lang="tr-TR" sz="2000" dirty="0">
                <a:latin typeface="Book Antiqua" panose="02040602050305030304" pitchFamily="18" charset="0"/>
              </a:rPr>
              <a:t>	Öğrencilerin, yalnızca teorik bilgi edinmelerini değil, tasarım fikirlerini çizim, modelleme ve proje çalışmaları aracılığıyla somutlaştırmalarını da amaçlamaktadır. Bu doğrultuda öğrenciler; estetik ve işlevselliği birlikte değerlendiren, kullanıcı ihtiyaçlarını gözeten ve çağdaş tasarım yaklaşımlarını takip eden çözümler geliştirmeye yönlendirilmektedir.</a:t>
            </a:r>
          </a:p>
        </p:txBody>
      </p:sp>
    </p:spTree>
    <p:extLst>
      <p:ext uri="{BB962C8B-B14F-4D97-AF65-F5344CB8AC3E}">
        <p14:creationId xmlns:p14="http://schemas.microsoft.com/office/powerpoint/2010/main" val="250672066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6048451"/>
          </a:xfrm>
          <a:prstGeom prst="rect">
            <a:avLst/>
          </a:prstGeom>
          <a:noFill/>
        </p:spPr>
        <p:txBody>
          <a:bodyPr wrap="square" rtlCol="0">
            <a:spAutoFit/>
          </a:bodyPr>
          <a:lstStyle/>
          <a:p>
            <a:pPr algn="just">
              <a:lnSpc>
                <a:spcPct val="150000"/>
              </a:lnSpc>
              <a:spcBef>
                <a:spcPct val="0"/>
              </a:spcBef>
            </a:pPr>
            <a:r>
              <a:rPr lang="tr-TR" sz="2000" b="1" dirty="0">
                <a:latin typeface="Book Antiqua" panose="02040602050305030304" pitchFamily="18" charset="0"/>
              </a:rPr>
              <a:t>Misyonumuz,</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	İç Mekân Tasarımı alanında estetik, işlevsellik, teknik bilgi ve yaratıcılığı bütünleştiren bir eğitim anlayışıyla; kullanıcı ihtiyaçlarını ve çağın tasarım yaklaşımlarını dikkate alarak özgün, yenilikçi ve uygulanabilir çözümler geliştirebilen nitelikli İç Mekân Tasarımı Teknikerleri yetiştirmek.</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Öğrencilerin tasarım düşüncesi, teknik çizim, bilgisayar destekli tasarım, malzeme bilgisi, ergonomi, mobilya ve mekân tasarımı alanlarında mesleki bilgi ve becerilerini geliştirmek; teorik bilgiyi uygulama, atölye ve proje çalışmalarıyla bütünleştirmek. Aynı zamanda öğrencilerin ekip çalışması, </a:t>
            </a:r>
            <a:r>
              <a:rPr lang="tr-TR" sz="2000" dirty="0" err="1">
                <a:latin typeface="Book Antiqua" panose="02040602050305030304" pitchFamily="18" charset="0"/>
              </a:rPr>
              <a:t>disiplinlerarası</a:t>
            </a:r>
            <a:r>
              <a:rPr lang="tr-TR" sz="2000" dirty="0">
                <a:latin typeface="Book Antiqua" panose="02040602050305030304" pitchFamily="18" charset="0"/>
              </a:rPr>
              <a:t> iletişim, mesleki etik, sürdürülebilirlik ve yaşam boyu öğrenme bilincini geliştirmelerine katkı sağlamak.</a:t>
            </a:r>
          </a:p>
        </p:txBody>
      </p:sp>
    </p:spTree>
    <p:extLst>
      <p:ext uri="{BB962C8B-B14F-4D97-AF65-F5344CB8AC3E}">
        <p14:creationId xmlns:p14="http://schemas.microsoft.com/office/powerpoint/2010/main" val="36576421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5586786"/>
          </a:xfrm>
          <a:prstGeom prst="rect">
            <a:avLst/>
          </a:prstGeom>
          <a:noFill/>
        </p:spPr>
        <p:txBody>
          <a:bodyPr wrap="square" rtlCol="0">
            <a:spAutoFit/>
          </a:bodyPr>
          <a:lstStyle/>
          <a:p>
            <a:pPr algn="just">
              <a:lnSpc>
                <a:spcPct val="150000"/>
              </a:lnSpc>
              <a:spcBef>
                <a:spcPct val="0"/>
              </a:spcBef>
            </a:pPr>
            <a:r>
              <a:rPr lang="tr-TR" sz="2000" b="1" dirty="0">
                <a:latin typeface="Book Antiqua" panose="02040602050305030304" pitchFamily="18" charset="0"/>
              </a:rPr>
              <a:t>Vizyonumuz,</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	İç Mekân Tasarımı alanında çağdaş eğitim ve tasarım yaklaşımlarını benimseyen, teknolojik gelişmeleri eğitim süreçlerine entegre eden, yaratıcı ve yenilikçi tasarım çözümleriyle öne çıkan, ulusal düzeyde tercih edilen ve saygın bir ön lisans programı olmak.</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Bölgesel ve kültürel değerleri çağdaş tasarım anlayışıyla buluşturarak; sürdürülebilir, kullanıcı odaklı ve estetik açıdan nitelikli mekânların tasarlanmasına katkı sağlayan, sektörle güçlü iş birlikleri geliştiren ve mezunlarını değişen mesleki ihtiyaçlara uyum sağlayabilecek yetkinliklerle donatan örnek bir program olmayı hedeflemek.</a:t>
            </a:r>
          </a:p>
        </p:txBody>
      </p:sp>
    </p:spTree>
    <p:extLst>
      <p:ext uri="{BB962C8B-B14F-4D97-AF65-F5344CB8AC3E}">
        <p14:creationId xmlns:p14="http://schemas.microsoft.com/office/powerpoint/2010/main" val="128858553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3278462"/>
          </a:xfrm>
          <a:prstGeom prst="rect">
            <a:avLst/>
          </a:prstGeom>
          <a:noFill/>
        </p:spPr>
        <p:txBody>
          <a:bodyPr wrap="square" rtlCol="0">
            <a:spAutoFit/>
          </a:bodyPr>
          <a:lstStyle/>
          <a:p>
            <a:pPr algn="just">
              <a:lnSpc>
                <a:spcPct val="150000"/>
              </a:lnSpc>
              <a:spcBef>
                <a:spcPct val="0"/>
              </a:spcBef>
            </a:pPr>
            <a:r>
              <a:rPr lang="tr-TR" sz="2000" dirty="0">
                <a:latin typeface="Book Antiqua" panose="02040602050305030304" pitchFamily="18" charset="0"/>
              </a:rPr>
              <a:t>	İç Mekan Tasarımı programı 2019 yılında açılmıştır ve 2019-2020 Eğitim-Öğretim yılından bu yana aktif olarak öğrenci alımına devam etmektedir.</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	Programa girebilmek için, adayların lise ve dengi okul diplomasına sahip olmaları ve Üniversite Öğrenci Seçme Sınavından yeterli puanı (TYT) almış olması gerekmektedir.</a:t>
            </a:r>
          </a:p>
        </p:txBody>
      </p:sp>
    </p:spTree>
    <p:extLst>
      <p:ext uri="{BB962C8B-B14F-4D97-AF65-F5344CB8AC3E}">
        <p14:creationId xmlns:p14="http://schemas.microsoft.com/office/powerpoint/2010/main" val="40908913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2355132"/>
          </a:xfrm>
          <a:prstGeom prst="rect">
            <a:avLst/>
          </a:prstGeom>
          <a:noFill/>
        </p:spPr>
        <p:txBody>
          <a:bodyPr wrap="square" rtlCol="0">
            <a:spAutoFit/>
          </a:bodyPr>
          <a:lstStyle/>
          <a:p>
            <a:pPr algn="just">
              <a:lnSpc>
                <a:spcPct val="150000"/>
              </a:lnSpc>
              <a:spcBef>
                <a:spcPct val="0"/>
              </a:spcBef>
            </a:pPr>
            <a:r>
              <a:rPr lang="tr-TR" sz="2000" dirty="0">
                <a:latin typeface="Book Antiqua" panose="02040602050305030304" pitchFamily="18" charset="0"/>
              </a:rPr>
              <a:t>	Yükseköğretim kanununa göre Tasarım Bölümü, İç Mekan Tasarımı Programında başarılı olabilmek için 120 AKTS kredilik derslerin tamamlanması ön koşulu bulunmaktadır. Program, başarılı bir şekilde tamamlanıp, programın diğer yeterlilikleri de sağlandığında İç Mekan Tasarımı alanında </a:t>
            </a:r>
            <a:r>
              <a:rPr lang="tr-TR" sz="2000" dirty="0" err="1">
                <a:latin typeface="Book Antiqua" panose="02040602050305030304" pitchFamily="18" charset="0"/>
              </a:rPr>
              <a:t>Önlisans</a:t>
            </a:r>
            <a:r>
              <a:rPr lang="tr-TR" sz="2000" dirty="0">
                <a:latin typeface="Book Antiqua" panose="02040602050305030304" pitchFamily="18" charset="0"/>
              </a:rPr>
              <a:t> derecesine sahip olunur.</a:t>
            </a:r>
          </a:p>
        </p:txBody>
      </p:sp>
    </p:spTree>
    <p:extLst>
      <p:ext uri="{BB962C8B-B14F-4D97-AF65-F5344CB8AC3E}">
        <p14:creationId xmlns:p14="http://schemas.microsoft.com/office/powerpoint/2010/main" val="605565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79376" y="1997198"/>
            <a:ext cx="9073008" cy="1431802"/>
          </a:xfrm>
          <a:prstGeom prst="rect">
            <a:avLst/>
          </a:prstGeom>
          <a:noFill/>
        </p:spPr>
        <p:txBody>
          <a:bodyPr wrap="square" rtlCol="0">
            <a:spAutoFit/>
          </a:bodyPr>
          <a:lstStyle/>
          <a:p>
            <a:pPr algn="just">
              <a:lnSpc>
                <a:spcPct val="150000"/>
              </a:lnSpc>
              <a:spcBef>
                <a:spcPct val="0"/>
              </a:spcBef>
            </a:pPr>
            <a:r>
              <a:rPr lang="tr-TR" sz="2000" dirty="0">
                <a:latin typeface="Book Antiqua" panose="02040602050305030304" pitchFamily="18" charset="0"/>
              </a:rPr>
              <a:t>	Tasarım Bölümü İç Mekan Tasarımı </a:t>
            </a:r>
            <a:r>
              <a:rPr lang="tr-TR" sz="2000" dirty="0" err="1">
                <a:latin typeface="Book Antiqua" panose="02040602050305030304" pitchFamily="18" charset="0"/>
              </a:rPr>
              <a:t>Önlisans</a:t>
            </a:r>
            <a:r>
              <a:rPr lang="tr-TR" sz="2000" dirty="0">
                <a:latin typeface="Book Antiqua" panose="02040602050305030304" pitchFamily="18" charset="0"/>
              </a:rPr>
              <a:t> Programını başarı ile tamamlayan mezunlar, tasarım ofislerinde, mimarlık firmalarında, mobilya sektöründe ve bireysel projelerde uzman olarak çalışabilirler.</a:t>
            </a:r>
          </a:p>
        </p:txBody>
      </p:sp>
    </p:spTree>
    <p:extLst>
      <p:ext uri="{BB962C8B-B14F-4D97-AF65-F5344CB8AC3E}">
        <p14:creationId xmlns:p14="http://schemas.microsoft.com/office/powerpoint/2010/main" val="34433749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Yüzeyler">
  <a:themeElements>
    <a:clrScheme name="Yüzeyler">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Yüzeyler">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Yüzeyler">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1572</TotalTime>
  <Words>468</Words>
  <Application>Microsoft Office PowerPoint</Application>
  <PresentationFormat>Geniş ekran</PresentationFormat>
  <Paragraphs>24</Paragraphs>
  <Slides>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8</vt:i4>
      </vt:variant>
    </vt:vector>
  </HeadingPairs>
  <TitlesOfParts>
    <vt:vector size="14" baseType="lpstr">
      <vt:lpstr>Arial</vt:lpstr>
      <vt:lpstr>Book Antiqua</vt:lpstr>
      <vt:lpstr>Calibri</vt:lpstr>
      <vt:lpstr>Trebuchet MS</vt:lpstr>
      <vt:lpstr>Wingdings 3</vt:lpstr>
      <vt:lpstr>Yüzeyler</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Bes</dc:creator>
  <cp:lastModifiedBy>İsmail Kunduracıoğlu</cp:lastModifiedBy>
  <cp:revision>237</cp:revision>
  <dcterms:created xsi:type="dcterms:W3CDTF">2015-11-17T10:58:57Z</dcterms:created>
  <dcterms:modified xsi:type="dcterms:W3CDTF">2026-09-09T08:09:43Z</dcterms:modified>
</cp:coreProperties>
</file>